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79" r:id="rId4"/>
    <p:sldId id="264" r:id="rId5"/>
    <p:sldId id="265" r:id="rId6"/>
    <p:sldId id="280" r:id="rId7"/>
    <p:sldId id="281" r:id="rId8"/>
    <p:sldId id="282" r:id="rId9"/>
    <p:sldId id="283" r:id="rId10"/>
  </p:sldIdLst>
  <p:sldSz cx="9144000" cy="6858000" type="screen4x3"/>
  <p:notesSz cx="6865938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08E"/>
    <a:srgbClr val="6600CC"/>
    <a:srgbClr val="0000FF"/>
    <a:srgbClr val="8800B8"/>
    <a:srgbClr val="CC0099"/>
    <a:srgbClr val="FB8FD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2987"/>
  </p:normalViewPr>
  <p:slideViewPr>
    <p:cSldViewPr>
      <p:cViewPr varScale="1">
        <p:scale>
          <a:sx n="58" d="100"/>
          <a:sy n="58" d="100"/>
        </p:scale>
        <p:origin x="104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40AF5C76-7412-4EF1-BC77-2A71BB082A53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00DAB4FB-D931-4BD7-BAD2-E27C2246A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216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D2960422-417A-414D-9001-B6ACBDD96079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9363"/>
            <a:ext cx="4497388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810810"/>
            <a:ext cx="5492750" cy="3936117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29B68316-1444-413B-8CAA-63ACB5E9D9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666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1025"/>
            <a:ext cx="9144000" cy="24669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8DDCE-224B-4D62-A1D3-D39506438E8E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E49B-2375-4906-BB7F-FF018F098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ancedesk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80920" cy="2376264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rgbClr val="CC0099"/>
                </a:solidFill>
              </a:rPr>
              <a:t>Level </a:t>
            </a:r>
            <a:r>
              <a:rPr lang="en-GB" sz="4000" b="1" dirty="0">
                <a:solidFill>
                  <a:srgbClr val="CC0099"/>
                </a:solidFill>
              </a:rPr>
              <a:t>3 </a:t>
            </a:r>
            <a:r>
              <a:rPr lang="en-GB" sz="4000" b="1" dirty="0" smtClean="0">
                <a:solidFill>
                  <a:srgbClr val="CC0099"/>
                </a:solidFill>
              </a:rPr>
              <a:t>Award in Supporting the Delivery of Dance in </a:t>
            </a:r>
            <a:br>
              <a:rPr lang="en-GB" sz="4000" b="1" dirty="0" smtClean="0">
                <a:solidFill>
                  <a:srgbClr val="CC0099"/>
                </a:solidFill>
              </a:rPr>
            </a:br>
            <a:r>
              <a:rPr lang="en-GB" sz="4000" b="1" dirty="0" smtClean="0">
                <a:solidFill>
                  <a:srgbClr val="CC0099"/>
                </a:solidFill>
              </a:rPr>
              <a:t>Physical Education and School Sport </a:t>
            </a:r>
            <a:br>
              <a:rPr lang="en-GB" sz="4000" b="1" dirty="0" smtClean="0">
                <a:solidFill>
                  <a:srgbClr val="CC0099"/>
                </a:solidFill>
              </a:rPr>
            </a:br>
            <a:r>
              <a:rPr lang="en-GB" sz="2400" b="1" dirty="0" smtClean="0">
                <a:solidFill>
                  <a:srgbClr val="69008E"/>
                </a:solidFill>
              </a:rPr>
              <a:t>Tutor: Sue Trotman &amp; Karen Van </a:t>
            </a:r>
            <a:r>
              <a:rPr lang="en-GB" sz="2400" b="1" dirty="0" err="1" smtClean="0">
                <a:solidFill>
                  <a:srgbClr val="69008E"/>
                </a:solidFill>
              </a:rPr>
              <a:t>Berlo</a:t>
            </a:r>
            <a:endParaRPr lang="en-GB" sz="2400" b="1" dirty="0">
              <a:solidFill>
                <a:srgbClr val="69008E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98" y="2649750"/>
            <a:ext cx="4596550" cy="3299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6600CC"/>
                </a:solidFill>
              </a:rPr>
              <a:t>Overview of Workshop Session</a:t>
            </a:r>
            <a:endParaRPr lang="en-GB" b="1" dirty="0">
              <a:solidFill>
                <a:srgbClr val="66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6600CC"/>
                </a:solidFill>
              </a:rPr>
              <a:t>Rationale: </a:t>
            </a:r>
            <a:endParaRPr lang="en-GB" dirty="0">
              <a:solidFill>
                <a:srgbClr val="6600CC"/>
              </a:solidFill>
            </a:endParaRPr>
          </a:p>
          <a:p>
            <a:r>
              <a:rPr lang="en-GB" dirty="0"/>
              <a:t>To provide recognised centres with an overview of the 1</a:t>
            </a:r>
            <a:r>
              <a:rPr lang="en-GB" baseline="30000" dirty="0"/>
              <a:t>st</a:t>
            </a:r>
            <a:r>
              <a:rPr lang="en-GB" dirty="0"/>
              <a:t> 4sport L3 </a:t>
            </a:r>
            <a:r>
              <a:rPr lang="en-GB" dirty="0" smtClean="0"/>
              <a:t>DANCE Award </a:t>
            </a:r>
            <a:endParaRPr lang="en-GB" b="1" u="sng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6600CC"/>
                </a:solidFill>
              </a:rPr>
              <a:t>Content:</a:t>
            </a:r>
            <a:endParaRPr lang="en-GB" b="1" dirty="0">
              <a:solidFill>
                <a:srgbClr val="6600CC"/>
              </a:solidFill>
            </a:endParaRPr>
          </a:p>
          <a:p>
            <a:r>
              <a:rPr lang="en-GB" b="1" dirty="0" smtClean="0">
                <a:solidFill>
                  <a:srgbClr val="6600CC"/>
                </a:solidFill>
              </a:rPr>
              <a:t>Why</a:t>
            </a:r>
            <a:r>
              <a:rPr lang="en-GB" dirty="0" smtClean="0">
                <a:solidFill>
                  <a:srgbClr val="6600CC"/>
                </a:solidFill>
              </a:rPr>
              <a:t> – </a:t>
            </a:r>
            <a:r>
              <a:rPr lang="en-GB" dirty="0" smtClean="0"/>
              <a:t>we developed the level 3 qualification [purpose / rationale]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>
                <a:solidFill>
                  <a:srgbClr val="6600CC"/>
                </a:solidFill>
              </a:rPr>
              <a:t>What</a:t>
            </a:r>
            <a:r>
              <a:rPr lang="en-GB" dirty="0" smtClean="0">
                <a:solidFill>
                  <a:srgbClr val="6600CC"/>
                </a:solidFill>
              </a:rPr>
              <a:t> – </a:t>
            </a:r>
            <a:r>
              <a:rPr lang="en-GB" dirty="0" smtClean="0"/>
              <a:t>will it hope to achieve?</a:t>
            </a:r>
          </a:p>
          <a:p>
            <a:pPr marL="0" indent="0">
              <a:buNone/>
            </a:pPr>
            <a:endParaRPr lang="en-GB" dirty="0" smtClean="0">
              <a:solidFill>
                <a:srgbClr val="6600CC"/>
              </a:solidFill>
            </a:endParaRPr>
          </a:p>
          <a:p>
            <a:r>
              <a:rPr lang="en-GB" b="1" dirty="0" smtClean="0">
                <a:solidFill>
                  <a:srgbClr val="6600CC"/>
                </a:solidFill>
              </a:rPr>
              <a:t>Who</a:t>
            </a:r>
            <a:r>
              <a:rPr lang="en-GB" dirty="0" smtClean="0">
                <a:solidFill>
                  <a:srgbClr val="6600CC"/>
                </a:solidFill>
              </a:rPr>
              <a:t> – </a:t>
            </a:r>
            <a:r>
              <a:rPr lang="en-GB" dirty="0" smtClean="0"/>
              <a:t>is it for?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93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6600CC"/>
                </a:solidFill>
              </a:rPr>
              <a:t>Why? Purpose </a:t>
            </a:r>
            <a:r>
              <a:rPr lang="en-GB" b="1" dirty="0">
                <a:solidFill>
                  <a:srgbClr val="6600CC"/>
                </a:solidFill>
              </a:rPr>
              <a:t>of the qualification</a:t>
            </a:r>
            <a:r>
              <a:rPr lang="en-GB" dirty="0">
                <a:solidFill>
                  <a:srgbClr val="6600CC"/>
                </a:solidFill>
              </a:rPr>
              <a:t/>
            </a:r>
            <a:br>
              <a:rPr lang="en-GB" dirty="0">
                <a:solidFill>
                  <a:srgbClr val="6600CC"/>
                </a:solidFill>
              </a:rPr>
            </a:br>
            <a:endParaRPr lang="en-GB" dirty="0">
              <a:solidFill>
                <a:srgbClr val="66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To </a:t>
            </a:r>
            <a:r>
              <a:rPr lang="en-GB" dirty="0"/>
              <a:t>provide an effective and structured programme and qualification for the </a:t>
            </a:r>
            <a:r>
              <a:rPr lang="en-GB" dirty="0" smtClean="0"/>
              <a:t>Physical Education and School Sport  workforce </a:t>
            </a:r>
            <a:r>
              <a:rPr lang="en-GB" dirty="0"/>
              <a:t>in order to promote and develop the principles of lifelong health and well-being </a:t>
            </a:r>
            <a:r>
              <a:rPr lang="en-GB" dirty="0" smtClean="0"/>
              <a:t>,through high quality dance activities, within a school context.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2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69008E"/>
                </a:solidFill>
              </a:rPr>
              <a:t>What does the qualification </a:t>
            </a:r>
            <a:r>
              <a:rPr lang="en-GB" b="1" dirty="0" smtClean="0">
                <a:solidFill>
                  <a:srgbClr val="69008E"/>
                </a:solidFill>
              </a:rPr>
              <a:t>cover?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2800" dirty="0" smtClean="0"/>
          </a:p>
          <a:p>
            <a:pPr marL="0" indent="0" algn="just">
              <a:buNone/>
            </a:pPr>
            <a:r>
              <a:rPr lang="en-GB" sz="2800" dirty="0" smtClean="0"/>
              <a:t>Philosophy </a:t>
            </a:r>
            <a:endParaRPr lang="en-GB" sz="2800" dirty="0"/>
          </a:p>
          <a:p>
            <a:pPr marL="0" indent="0" algn="just">
              <a:buNone/>
            </a:pPr>
            <a:r>
              <a:rPr lang="en-GB" sz="2800" dirty="0" smtClean="0"/>
              <a:t>This </a:t>
            </a:r>
            <a:r>
              <a:rPr lang="en-GB" sz="2800" dirty="0"/>
              <a:t>qualification has been designed to develop the skills and knowledge required to enable learners to better understand </a:t>
            </a:r>
            <a:r>
              <a:rPr lang="en-GB" sz="2800" dirty="0" smtClean="0"/>
              <a:t>the characteristics of DANCE within a PE/School Sport context and apply it through teaching and learning within a school environment </a:t>
            </a:r>
          </a:p>
          <a:p>
            <a:pPr marL="0" indent="0" algn="just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98306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69008E"/>
                </a:solidFill>
              </a:rPr>
              <a:t>Who </a:t>
            </a:r>
            <a:r>
              <a:rPr lang="en-GB" b="1" dirty="0">
                <a:solidFill>
                  <a:srgbClr val="69008E"/>
                </a:solidFill>
              </a:rPr>
              <a:t>is </a:t>
            </a:r>
            <a:r>
              <a:rPr lang="en-GB" b="1" dirty="0" smtClean="0">
                <a:solidFill>
                  <a:srgbClr val="69008E"/>
                </a:solidFill>
              </a:rPr>
              <a:t>the qualification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This qualification is designed to develop </a:t>
            </a:r>
            <a:r>
              <a:rPr lang="en-GB" dirty="0" smtClean="0"/>
              <a:t>and up-skill Primary and Secondary  </a:t>
            </a:r>
            <a:r>
              <a:rPr lang="en-GB" dirty="0"/>
              <a:t>professionals</a:t>
            </a:r>
            <a:r>
              <a:rPr lang="en-GB" dirty="0" smtClean="0"/>
              <a:t>, </a:t>
            </a:r>
            <a:r>
              <a:rPr lang="en-GB" dirty="0"/>
              <a:t>staff, teaching assistants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The qualification can also supplement existing knowledge for qualified teachers working in a relevant area.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26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9008E"/>
                </a:solidFill>
              </a:rPr>
              <a:t>Key Components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 </a:t>
            </a:r>
            <a:r>
              <a:rPr lang="en-GB" dirty="0"/>
              <a:t>days taught programme</a:t>
            </a:r>
          </a:p>
          <a:p>
            <a:r>
              <a:rPr lang="en-GB" dirty="0" smtClean="0"/>
              <a:t>14 </a:t>
            </a:r>
            <a:r>
              <a:rPr lang="en-GB" dirty="0"/>
              <a:t>hours Guided Learning</a:t>
            </a:r>
          </a:p>
          <a:p>
            <a:r>
              <a:rPr lang="en-GB" dirty="0" smtClean="0"/>
              <a:t>Planning </a:t>
            </a:r>
            <a:r>
              <a:rPr lang="en-GB" dirty="0"/>
              <a:t>,Teaching and Delivering </a:t>
            </a:r>
            <a:r>
              <a:rPr lang="en-GB" dirty="0" smtClean="0"/>
              <a:t>a 4 </a:t>
            </a:r>
            <a:r>
              <a:rPr lang="en-GB" dirty="0"/>
              <a:t>consecutive dance lessons</a:t>
            </a:r>
          </a:p>
          <a:p>
            <a:r>
              <a:rPr lang="en-GB" dirty="0" smtClean="0"/>
              <a:t>Completing </a:t>
            </a:r>
            <a:r>
              <a:rPr lang="en-GB" dirty="0"/>
              <a:t>a Leaner Portfolio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90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9008E"/>
                </a:solidFill>
              </a:rPr>
              <a:t>Five Assessment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Task One	 - Benefits</a:t>
            </a:r>
            <a:endParaRPr lang="en-GB" dirty="0"/>
          </a:p>
          <a:p>
            <a:r>
              <a:rPr lang="en-GB" dirty="0" smtClean="0"/>
              <a:t>Task Two - Compare </a:t>
            </a:r>
            <a:r>
              <a:rPr lang="en-GB" dirty="0"/>
              <a:t>ideas and Stimulus </a:t>
            </a:r>
          </a:p>
          <a:p>
            <a:r>
              <a:rPr lang="en-GB" dirty="0" smtClean="0"/>
              <a:t>Task Three - Action </a:t>
            </a:r>
            <a:r>
              <a:rPr lang="en-GB" dirty="0"/>
              <a:t>Families</a:t>
            </a:r>
          </a:p>
          <a:p>
            <a:r>
              <a:rPr lang="en-GB" dirty="0" smtClean="0"/>
              <a:t>Task Four - Plan </a:t>
            </a:r>
            <a:r>
              <a:rPr lang="en-GB" dirty="0"/>
              <a:t>a series of lessons</a:t>
            </a:r>
          </a:p>
          <a:p>
            <a:r>
              <a:rPr lang="en-GB" dirty="0" smtClean="0"/>
              <a:t>.Task Five - Delivery </a:t>
            </a:r>
            <a:r>
              <a:rPr lang="en-GB" dirty="0"/>
              <a:t>and Evaluation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38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9008E"/>
                </a:solidFill>
              </a:rPr>
              <a:t>Group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Issues /</a:t>
            </a:r>
            <a:r>
              <a:rPr lang="en-GB" dirty="0" smtClean="0"/>
              <a:t>Questions?</a:t>
            </a:r>
          </a:p>
          <a:p>
            <a:r>
              <a:rPr lang="en-GB" dirty="0"/>
              <a:t>Resources </a:t>
            </a:r>
          </a:p>
        </p:txBody>
      </p:sp>
    </p:spTree>
    <p:extLst>
      <p:ext uri="{BB962C8B-B14F-4D97-AF65-F5344CB8AC3E}">
        <p14:creationId xmlns:p14="http://schemas.microsoft.com/office/powerpoint/2010/main" val="58650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/>
              <a:t>Any further information contact </a:t>
            </a:r>
          </a:p>
          <a:p>
            <a:pPr marL="0" indent="0" algn="ctr">
              <a:buNone/>
            </a:pPr>
            <a:r>
              <a:rPr lang="en-GB" sz="4400" u="sng" dirty="0" smtClean="0">
                <a:hlinkClick r:id="rId2"/>
              </a:rPr>
              <a:t>dancedesk@gmail.com</a:t>
            </a:r>
            <a:endParaRPr lang="en-GB" sz="4400" dirty="0">
              <a:hlinkClick r:id="rId2"/>
            </a:endParaRP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30900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231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Level 3 Award in Supporting the Delivery of Dance in  Physical Education and School Sport  Tutor: Sue Trotman &amp; Karen Van Berlo</vt:lpstr>
      <vt:lpstr>Overview of Workshop Session</vt:lpstr>
      <vt:lpstr>Why? Purpose of the qualification </vt:lpstr>
      <vt:lpstr>What does the qualification cover?</vt:lpstr>
      <vt:lpstr>Who is the qualification for?</vt:lpstr>
      <vt:lpstr>Key Components </vt:lpstr>
      <vt:lpstr>Five Assessment Tasks</vt:lpstr>
      <vt:lpstr>Group Discussions 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on Concussion in Sport and Physical Education</dc:title>
  <dc:creator>Simon Roche</dc:creator>
  <cp:lastModifiedBy>Microsoft Office User</cp:lastModifiedBy>
  <cp:revision>65</cp:revision>
  <cp:lastPrinted>2016-01-28T16:32:45Z</cp:lastPrinted>
  <dcterms:created xsi:type="dcterms:W3CDTF">2015-03-02T15:00:03Z</dcterms:created>
  <dcterms:modified xsi:type="dcterms:W3CDTF">2018-07-24T06:06:06Z</dcterms:modified>
</cp:coreProperties>
</file>